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0" r:id="rId49"/>
    <p:sldId id="305" r:id="rId50"/>
    <p:sldId id="340" r:id="rId51"/>
    <p:sldId id="341" r:id="rId52"/>
    <p:sldId id="306" r:id="rId53"/>
    <p:sldId id="342" r:id="rId54"/>
    <p:sldId id="307" r:id="rId55"/>
    <p:sldId id="308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6" r:id="rId79"/>
    <p:sldId id="335" r:id="rId80"/>
    <p:sldId id="337" r:id="rId81"/>
    <p:sldId id="338" r:id="rId82"/>
    <p:sldId id="339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FE7E"/>
    <a:srgbClr val="0000FF"/>
    <a:srgbClr val="14CF12"/>
    <a:srgbClr val="060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4"/>
    <p:restoredTop sz="95012"/>
  </p:normalViewPr>
  <p:slideViewPr>
    <p:cSldViewPr snapToGrid="0" snapToObjects="1">
      <p:cViewPr varScale="1">
        <p:scale>
          <a:sx n="118" d="100"/>
          <a:sy n="118" d="100"/>
        </p:scale>
        <p:origin x="2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1B052-F350-6C49-8540-DBABB9517F3C}" type="datetimeFigureOut">
              <a:rPr lang="en-US" smtClean="0"/>
              <a:t>9/26/25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7592C-5757-414F-837F-C7B2A1277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8541-33F1-3B43-97A9-16C94C39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8A761-097B-E341-8B36-B14B3F4FA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5E97-5409-CD48-9965-2116F007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C778-9AA3-A743-99B8-1D518C37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1A43-8629-1246-9EE4-D603AD38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6C65-DDDA-0E4D-A6DC-AE7AB59E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1B49E-E508-9B4B-BDEE-6D50697C0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49EEA-EA1C-7646-99AC-3A022392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03179-E549-204A-AA81-EEF7C93A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69AD9-97CE-3D48-9E51-A2E4C86A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11BB3-78FF-FC48-914D-4E0987A13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EC77-646E-214A-BF29-5460744B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0E24-D0B6-504D-BFEC-786D6092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3EB5B-1168-A84B-888B-508EA9A3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BEA7-3C35-E842-A920-13A099C4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9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5705-A638-F34C-A8CC-D32770BF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5A4F-A27A-4240-9F19-63D52567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C196-ADC3-714A-8EE6-F8DDB0AF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EBFC4-2634-8645-98CC-B1F37E9D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8A1C-B0B0-364E-B25F-E9304D84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A50F-4324-5C4E-B01B-97021792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7E194-D78F-AB4D-84E1-DF0C41F0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3B318-2D8A-CD4D-9A10-1B6DAADD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257D9-8B3C-1945-9B15-BDE1EACE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A415-26CC-7449-A8C5-670C3E2D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5588-E7DE-8749-874E-4CBE93AF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729E8-84DA-8642-AC0E-46E821448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14C91-5FB0-514F-A5CE-B70E272D6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DF8BB-3242-FB44-B5FA-ED92CB4A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C2143-F8CB-9148-8117-188EA7D6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42A7B-B655-7543-A3D9-BB0662AE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7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2902-3371-6B41-928A-89D082EB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9BF00-7D13-7E44-8484-E16DCF660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05B1E-F4E3-8A49-A76D-56EF85F06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6F031-FF27-5C4E-B3BE-857218696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15255-E64F-B544-8223-503C17ECD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1B177-F03E-FB4E-8CBB-5A2FD354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99ED0-35B7-C644-8936-E1E6E4BC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9463A-8C96-644D-8C20-E07CA5F6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D63-45D9-724C-88CB-5A43279F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16509-221A-A241-9BA0-9D8E24A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46868-B2F3-9043-8E58-3BEFACC7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CDBF-BDED-E04F-9D10-4E224048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5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1E256-0F26-6649-BC1C-B5EB8552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535BB-423B-F440-AEA2-84108E65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0168-BBEF-AA49-BD04-7FDFA84A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401F-6C4A-1B4F-82FC-20E41990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7B3C-EBD8-6940-8EBE-2B285B35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908F0-3B92-5848-82FE-FA513F27E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FB407-FF9C-6F42-90A7-0E4BC81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9ADAF-68F7-D54C-87EF-4232FF46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07F8A-F17F-9E44-84CF-720EABAB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0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791-61E9-024B-9DAF-CAA2686D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9D3001-8FF0-C748-8125-A87698C06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45994-0675-0441-AD4A-57E6C815B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D4F86-981B-E34F-80F1-22076E33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0FBC-1190-0F44-8791-AFD8B5CB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D80A9-E691-8F42-9BC2-B971AF15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B1CFC-4019-7A4E-B899-316461D5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B14D-7FD0-4A40-8EB8-6E06B06A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9CE6-0C8F-9842-A391-6243578D6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2A4E-F8A6-8C47-AD5D-E8246414A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7B10-9E66-2F46-881A-E78CF41F9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A2060099-932A-9345-A983-616282D955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1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pmml/rpmml-code/blob/mp-pybullet-example/scripts/motion_planning_robot_example.py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xtremelearning.com.au/how-to-generate-uniformly-random-points-on-n-spheres-and-n-ball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31EF-614D-7C44-A332-3B6DC63E1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802" y="1122363"/>
            <a:ext cx="10704395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Planning in Continuous Spaces: Motion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6F84F-8776-DB4C-9A17-87C813F0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Tom Silver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Robot Planning Meets Machine Learning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Princeton University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407108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Otherwise, move </a:t>
            </a:r>
            <a:r>
              <a:rPr lang="en-US" b="1" dirty="0" err="1"/>
              <a:t>ccw</a:t>
            </a:r>
            <a:r>
              <a:rPr lang="en-US" b="1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7069853" y="3645070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7369644" y="2408224"/>
            <a:ext cx="2835345" cy="15366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C57BE08-8D69-742D-D664-E6FB632F9B8E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Otherwise, move </a:t>
            </a:r>
            <a:r>
              <a:rPr lang="en-US" b="1" dirty="0" err="1"/>
              <a:t>ccw</a:t>
            </a:r>
            <a:r>
              <a:rPr lang="en-US" b="1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7069853" y="5035484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7369644" y="2408224"/>
            <a:ext cx="2835345" cy="29528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869922-62A7-4CB6-AF39-98F8CB9D2A11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8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Otherwise, move </a:t>
            </a:r>
            <a:r>
              <a:rPr lang="en-US" b="1" dirty="0" err="1"/>
              <a:t>ccw</a:t>
            </a:r>
            <a:r>
              <a:rPr lang="en-US" b="1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7553817" y="5196241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7853608" y="2408224"/>
            <a:ext cx="2351381" cy="308780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AD7A0D1-62A5-1D5A-65B2-73AD0F827BA6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Otherwise, move </a:t>
            </a:r>
            <a:r>
              <a:rPr lang="en-US" b="1" dirty="0" err="1"/>
              <a:t>ccw</a:t>
            </a:r>
            <a:r>
              <a:rPr lang="en-US" b="1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8016843" y="5196241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8311864" y="2408224"/>
            <a:ext cx="1893125" cy="308780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CB86154-E34F-4FF4-3309-3B7EB2E198C4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2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9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8310808" y="474278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8610600" y="2408224"/>
            <a:ext cx="1594389" cy="26642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A9D2517-FFB3-A35C-2902-7E522230216C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98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9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8551299" y="439527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8851090" y="2408224"/>
            <a:ext cx="1353899" cy="22868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117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b="1" dirty="0"/>
              <a:t>Otherwise, move </a:t>
            </a:r>
            <a:r>
              <a:rPr lang="en-US" b="1" dirty="0" err="1"/>
              <a:t>ccw</a:t>
            </a:r>
            <a:r>
              <a:rPr lang="en-US" b="1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8851090" y="439527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150881" y="2408224"/>
            <a:ext cx="1054108" cy="22868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335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b="1" dirty="0"/>
              <a:t>Otherwise, move </a:t>
            </a:r>
            <a:r>
              <a:rPr lang="en-US" b="1" dirty="0" err="1"/>
              <a:t>ccw</a:t>
            </a:r>
            <a:r>
              <a:rPr lang="en-US" b="1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209263" y="438773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509054" y="2408224"/>
            <a:ext cx="695935" cy="22793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13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b="1" dirty="0"/>
              <a:t>Otherwise, move </a:t>
            </a:r>
            <a:r>
              <a:rPr lang="en-US" b="1" dirty="0" err="1"/>
              <a:t>ccw</a:t>
            </a:r>
            <a:r>
              <a:rPr lang="en-US" b="1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509055" y="438773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755302" y="2408224"/>
            <a:ext cx="449687" cy="22793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2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528305" y="438773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877730" y="2408224"/>
            <a:ext cx="327259" cy="228890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26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A585-7A9E-17B8-9AF2-FBE5B5B4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and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2A55-70BC-EFB9-BDF7-7909EEFF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Earlier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Planning in finite “tabular” state and action spaces</a:t>
            </a:r>
          </a:p>
          <a:p>
            <a:r>
              <a:rPr lang="en-US" dirty="0"/>
              <a:t>Careful treatment of uncertainty in transitions and observations</a:t>
            </a:r>
          </a:p>
          <a:p>
            <a:r>
              <a:rPr lang="en-US" dirty="0"/>
              <a:t>Offline planning and online planning</a:t>
            </a:r>
          </a:p>
          <a:p>
            <a:pPr marL="0" indent="0">
              <a:buNone/>
            </a:pPr>
            <a:r>
              <a:rPr lang="en-US" b="1" u="sng" dirty="0"/>
              <a:t>Last Time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Planning in finite “</a:t>
            </a:r>
            <a:r>
              <a:rPr lang="en-US" dirty="0">
                <a:solidFill>
                  <a:srgbClr val="FF0000"/>
                </a:solidFill>
              </a:rPr>
              <a:t>factored</a:t>
            </a:r>
            <a:r>
              <a:rPr lang="en-US" dirty="0"/>
              <a:t>” state and action spaces</a:t>
            </a:r>
          </a:p>
          <a:p>
            <a:r>
              <a:rPr lang="en-US" dirty="0">
                <a:solidFill>
                  <a:srgbClr val="FF0000"/>
                </a:solidFill>
              </a:rPr>
              <a:t>No more uncertainty</a:t>
            </a:r>
          </a:p>
          <a:p>
            <a:r>
              <a:rPr lang="en-US" dirty="0">
                <a:solidFill>
                  <a:srgbClr val="FF0000"/>
                </a:solidFill>
              </a:rPr>
              <a:t>Online planning </a:t>
            </a:r>
            <a:r>
              <a:rPr lang="en-US" dirty="0"/>
              <a:t>only</a:t>
            </a:r>
          </a:p>
          <a:p>
            <a:pPr marL="0" indent="0">
              <a:buNone/>
            </a:pPr>
            <a:r>
              <a:rPr lang="en-US" b="1" u="sng" dirty="0"/>
              <a:t>This Time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Planning in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spaces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CEF3D-711D-FE41-B35D-0B8DC657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F3838-8E83-16AC-EBC8-F86EA049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6A81AB8F-49A9-5502-5969-99BB6009F625}"/>
              </a:ext>
            </a:extLst>
          </p:cNvPr>
          <p:cNvSpPr/>
          <p:nvPr/>
        </p:nvSpPr>
        <p:spPr>
          <a:xfrm>
            <a:off x="5809231" y="5501660"/>
            <a:ext cx="3951588" cy="571882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But with a very specific structure</a:t>
            </a:r>
          </a:p>
        </p:txBody>
      </p:sp>
    </p:spTree>
    <p:extLst>
      <p:ext uri="{BB962C8B-B14F-4D97-AF65-F5344CB8AC3E}">
        <p14:creationId xmlns:p14="http://schemas.microsoft.com/office/powerpoint/2010/main" val="33735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619634" y="4086266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919425" y="2408224"/>
            <a:ext cx="285564" cy="197377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5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682408" y="3550404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982199" y="2408224"/>
            <a:ext cx="222790" cy="15366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11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793802" y="2983699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10093593" y="2408224"/>
            <a:ext cx="111396" cy="8752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51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5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2987E59-9936-1A48-0E14-40275668BF77}"/>
              </a:ext>
            </a:extLst>
          </p:cNvPr>
          <p:cNvSpPr/>
          <p:nvPr/>
        </p:nvSpPr>
        <p:spPr>
          <a:xfrm>
            <a:off x="6815488" y="1872324"/>
            <a:ext cx="3590223" cy="1049338"/>
          </a:xfrm>
          <a:prstGeom prst="wedgeRectCallout">
            <a:avLst>
              <a:gd name="adj1" fmla="val -59592"/>
              <a:gd name="adj2" fmla="val -2899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Show that this algorithm is not complete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B190463-641B-B972-59C4-5FE2F9C52DE3}"/>
              </a:ext>
            </a:extLst>
          </p:cNvPr>
          <p:cNvSpPr/>
          <p:nvPr/>
        </p:nvSpPr>
        <p:spPr>
          <a:xfrm>
            <a:off x="6756533" y="3567762"/>
            <a:ext cx="3708131" cy="737153"/>
          </a:xfrm>
          <a:prstGeom prst="wedgeRectCallout">
            <a:avLst>
              <a:gd name="adj1" fmla="val -23157"/>
              <a:gd name="adj2" fmla="val -8594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There are complete bug algorithms</a:t>
            </a:r>
          </a:p>
        </p:txBody>
      </p:sp>
    </p:spTree>
    <p:extLst>
      <p:ext uri="{BB962C8B-B14F-4D97-AF65-F5344CB8AC3E}">
        <p14:creationId xmlns:p14="http://schemas.microsoft.com/office/powerpoint/2010/main" val="239382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A8550-5237-CBA6-2154-700395C9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5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Sampling-Based Motion Planning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CE7F6-1DE8-1533-2EEF-89375497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0DF60-989A-3ED3-D563-E3947B94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88D170E7-4FE9-F360-78EB-F30EA9536434}"/>
              </a:ext>
            </a:extLst>
          </p:cNvPr>
          <p:cNvSpPr/>
          <p:nvPr/>
        </p:nvSpPr>
        <p:spPr>
          <a:xfrm>
            <a:off x="3041583" y="4066671"/>
            <a:ext cx="6391175" cy="707459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Let’s assume we can sample from the configuration space</a:t>
            </a:r>
          </a:p>
        </p:txBody>
      </p:sp>
    </p:spTree>
    <p:extLst>
      <p:ext uri="{BB962C8B-B14F-4D97-AF65-F5344CB8AC3E}">
        <p14:creationId xmlns:p14="http://schemas.microsoft.com/office/powerpoint/2010/main" val="157417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3E09FD-33EE-E40D-B410-0508AE00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46" y="837515"/>
            <a:ext cx="4570141" cy="4820192"/>
          </a:xfrm>
        </p:spPr>
        <p:txBody>
          <a:bodyPr/>
          <a:lstStyle/>
          <a:p>
            <a:r>
              <a:rPr lang="en-US" dirty="0"/>
              <a:t>Rapidly Exploring Random Trees (RRT)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2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74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209322" y="1174282"/>
            <a:ext cx="2387065" cy="5390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88969" y="1905349"/>
            <a:ext cx="3272589" cy="7512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7135-2D93-B634-AC17-746747E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Motion Planning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DDD64-6A80-9155-FF79-1C42AED9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8C6C-75D4-8725-11D3-A50799F4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</a:t>
            </a:fld>
            <a:endParaRPr lang="en-US"/>
          </a:p>
        </p:txBody>
      </p:sp>
      <p:pic>
        <p:nvPicPr>
          <p:cNvPr id="6" name="skydio_motion_planning">
            <a:hlinkClick r:id="" action="ppaction://media"/>
            <a:extLst>
              <a:ext uri="{FF2B5EF4-FFF2-40B4-BE49-F238E27FC236}">
                <a16:creationId xmlns:a16="http://schemas.microsoft.com/office/drawing/2014/main" id="{8B512FF4-4620-4EFF-238E-3C84428F2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419" r="769"/>
          <a:stretch/>
        </p:blipFill>
        <p:spPr>
          <a:xfrm>
            <a:off x="2821257" y="1799441"/>
            <a:ext cx="4839629" cy="3031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DB9AC-C887-F858-9933-C542A364070B}"/>
              </a:ext>
            </a:extLst>
          </p:cNvPr>
          <p:cNvSpPr txBox="1"/>
          <p:nvPr/>
        </p:nvSpPr>
        <p:spPr>
          <a:xfrm>
            <a:off x="4560843" y="4903049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Lato" panose="020F0502020204030203" pitchFamily="34" charset="77"/>
              </a:rPr>
              <a:t>Skydio</a:t>
            </a:r>
            <a:r>
              <a:rPr lang="en-US" sz="1400" dirty="0">
                <a:latin typeface="Lato" panose="020F0502020204030203" pitchFamily="34" charset="77"/>
              </a:rPr>
              <a:t> (2019)</a:t>
            </a:r>
          </a:p>
        </p:txBody>
      </p:sp>
      <p:pic>
        <p:nvPicPr>
          <p:cNvPr id="9" name="Picture 8" descr="A robot standing in a room&#10;&#10;Description automatically generated">
            <a:extLst>
              <a:ext uri="{FF2B5EF4-FFF2-40B4-BE49-F238E27FC236}">
                <a16:creationId xmlns:a16="http://schemas.microsoft.com/office/drawing/2014/main" id="{B5B1383F-87D8-6FD7-7242-1C6E22159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07" y="1789454"/>
            <a:ext cx="2102933" cy="3026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78A2C8-90EC-2DF5-CC91-476D7F1D33B0}"/>
              </a:ext>
            </a:extLst>
          </p:cNvPr>
          <p:cNvSpPr txBox="1"/>
          <p:nvPr/>
        </p:nvSpPr>
        <p:spPr>
          <a:xfrm>
            <a:off x="821943" y="4899482"/>
            <a:ext cx="1354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ato" panose="020F0502020204030203" pitchFamily="34" charset="77"/>
              </a:rPr>
              <a:t>Kuffner (2002)</a:t>
            </a:r>
          </a:p>
        </p:txBody>
      </p:sp>
      <p:pic>
        <p:nvPicPr>
          <p:cNvPr id="11" name="motion-planning-realtime-robotics-2023">
            <a:hlinkClick r:id="" action="ppaction://media"/>
            <a:extLst>
              <a:ext uri="{FF2B5EF4-FFF2-40B4-BE49-F238E27FC236}">
                <a16:creationId xmlns:a16="http://schemas.microsoft.com/office/drawing/2014/main" id="{8BE13782-952F-B014-9CEF-8993C8D442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4737" r="10656"/>
          <a:stretch/>
        </p:blipFill>
        <p:spPr>
          <a:xfrm>
            <a:off x="7931303" y="1799441"/>
            <a:ext cx="4020301" cy="3031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E64AC-B332-24A3-9090-94E1D5F6636E}"/>
              </a:ext>
            </a:extLst>
          </p:cNvPr>
          <p:cNvSpPr txBox="1"/>
          <p:nvPr/>
        </p:nvSpPr>
        <p:spPr>
          <a:xfrm>
            <a:off x="8990118" y="4899482"/>
            <a:ext cx="2175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ato" panose="020F0502020204030203" pitchFamily="34" charset="77"/>
              </a:rPr>
              <a:t>Realtime Robotics (2023)</a:t>
            </a:r>
          </a:p>
        </p:txBody>
      </p:sp>
    </p:spTree>
    <p:extLst>
      <p:ext uri="{BB962C8B-B14F-4D97-AF65-F5344CB8AC3E}">
        <p14:creationId xmlns:p14="http://schemas.microsoft.com/office/powerpoint/2010/main" val="96052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53676" y="3590223"/>
            <a:ext cx="3400124" cy="50051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82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8021053" y="4023360"/>
            <a:ext cx="2833036" cy="2502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B7FE-70C4-1612-76BC-31BE82CD2A26}"/>
              </a:ext>
            </a:extLst>
          </p:cNvPr>
          <p:cNvSpPr/>
          <p:nvPr/>
        </p:nvSpPr>
        <p:spPr>
          <a:xfrm rot="2143374">
            <a:off x="2040643" y="4582145"/>
            <a:ext cx="485328" cy="501779"/>
          </a:xfrm>
          <a:prstGeom prst="rect">
            <a:avLst/>
          </a:prstGeom>
          <a:solidFill>
            <a:srgbClr val="0604FC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2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8386813" y="4283242"/>
            <a:ext cx="834189" cy="2502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B7FE-70C4-1612-76BC-31BE82CD2A26}"/>
              </a:ext>
            </a:extLst>
          </p:cNvPr>
          <p:cNvSpPr/>
          <p:nvPr/>
        </p:nvSpPr>
        <p:spPr>
          <a:xfrm rot="2143374">
            <a:off x="2040643" y="4582145"/>
            <a:ext cx="485328" cy="501779"/>
          </a:xfrm>
          <a:prstGeom prst="rect">
            <a:avLst/>
          </a:prstGeom>
          <a:solidFill>
            <a:srgbClr val="0604FC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4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8396438" y="5234515"/>
            <a:ext cx="1036320" cy="5021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41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79344" y="2677776"/>
            <a:ext cx="3291839" cy="6718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52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3341918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26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44562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518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44562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49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44562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350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44562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25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0E87-A494-B2D3-AA45-2E618CCC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 Problem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A4002-B19A-5347-1263-9D46BD0529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motion planning problem includes: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configuration space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br>
                  <a:rPr lang="en-US" i="1" dirty="0"/>
                </a:br>
                <a:endParaRPr lang="en-US" i="1" dirty="0"/>
              </a:p>
              <a:p>
                <a:r>
                  <a:rPr lang="en-US" dirty="0"/>
                  <a:t>An initial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 goal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feasibility check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→{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A4002-B19A-5347-1263-9D46BD0529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F29BA-1210-6688-46D3-8B252BF7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8DC32-358C-85C2-693C-12EE3331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8226B913-66C9-03C2-5BD7-875BCA2C1BA8}"/>
              </a:ext>
            </a:extLst>
          </p:cNvPr>
          <p:cNvSpPr/>
          <p:nvPr/>
        </p:nvSpPr>
        <p:spPr>
          <a:xfrm>
            <a:off x="5131068" y="2651758"/>
            <a:ext cx="4763703" cy="659697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Must be bounded &amp; have distance metric &amp; have other nice properties…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89AB430-ED64-6C93-9F96-6860E4B060EF}"/>
              </a:ext>
            </a:extLst>
          </p:cNvPr>
          <p:cNvSpPr/>
          <p:nvPr/>
        </p:nvSpPr>
        <p:spPr>
          <a:xfrm>
            <a:off x="5880235" y="4582986"/>
            <a:ext cx="4985887" cy="466826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Alternative definition: </a:t>
            </a:r>
            <a:r>
              <a:rPr lang="en-US" i="1" dirty="0">
                <a:latin typeface="Lato" panose="020F0502020204030203" pitchFamily="34" charset="77"/>
              </a:rPr>
              <a:t>set</a:t>
            </a:r>
            <a:r>
              <a:rPr lang="en-US" dirty="0">
                <a:latin typeface="Lato" panose="020F0502020204030203" pitchFamily="34" charset="77"/>
              </a:rPr>
              <a:t> of configurations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3AFF21BC-B79E-1E5A-3B7F-5CF942C1A059}"/>
              </a:ext>
            </a:extLst>
          </p:cNvPr>
          <p:cNvSpPr/>
          <p:nvPr/>
        </p:nvSpPr>
        <p:spPr>
          <a:xfrm>
            <a:off x="6367914" y="5566418"/>
            <a:ext cx="4768516" cy="466826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Usually: feasible (T) if robot not in collision</a:t>
            </a:r>
          </a:p>
        </p:txBody>
      </p:sp>
    </p:spTree>
    <p:extLst>
      <p:ext uri="{BB962C8B-B14F-4D97-AF65-F5344CB8AC3E}">
        <p14:creationId xmlns:p14="http://schemas.microsoft.com/office/powerpoint/2010/main" val="180346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  <p:bldP spid="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2615154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36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3584027"/>
            <a:ext cx="3384081" cy="504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7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21368"/>
            <a:ext cx="3384081" cy="12243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2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6702" y="1899722"/>
            <a:ext cx="3384081" cy="77680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5F892-0540-9C4C-E786-0EF7D76139AC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0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5F892-0540-9C4C-E786-0EF7D76139AC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317E9E-87ED-F45F-4019-5507483A57A6}"/>
              </a:ext>
            </a:extLst>
          </p:cNvPr>
          <p:cNvSpPr/>
          <p:nvPr/>
        </p:nvSpPr>
        <p:spPr>
          <a:xfrm>
            <a:off x="7969719" y="3584027"/>
            <a:ext cx="3384081" cy="504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7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5F892-0540-9C4C-E786-0EF7D76139AC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610F1-C648-2C46-080B-EDA4759285EB}"/>
              </a:ext>
            </a:extLst>
          </p:cNvPr>
          <p:cNvSpPr/>
          <p:nvPr/>
        </p:nvSpPr>
        <p:spPr>
          <a:xfrm>
            <a:off x="7969719" y="4021368"/>
            <a:ext cx="3384081" cy="12243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FCAA3-E1AD-ED30-FA26-2FC27B2EFBBC}"/>
              </a:ext>
            </a:extLst>
          </p:cNvPr>
          <p:cNvSpPr/>
          <p:nvPr/>
        </p:nvSpPr>
        <p:spPr>
          <a:xfrm rot="21199442">
            <a:off x="3947464" y="160907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DCF6B9-E4FB-1712-C244-0DC0B4F17E88}"/>
              </a:ext>
            </a:extLst>
          </p:cNvPr>
          <p:cNvSpPr/>
          <p:nvPr/>
        </p:nvSpPr>
        <p:spPr>
          <a:xfrm>
            <a:off x="4743617" y="113334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E9D6EFF-8E4A-6C2B-704F-63B805816AFD}"/>
              </a:ext>
            </a:extLst>
          </p:cNvPr>
          <p:cNvSpPr/>
          <p:nvPr/>
        </p:nvSpPr>
        <p:spPr>
          <a:xfrm>
            <a:off x="4117938" y="178777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0B841B-9250-B1BF-C4C8-80173B82D278}"/>
              </a:ext>
            </a:extLst>
          </p:cNvPr>
          <p:cNvSpPr/>
          <p:nvPr/>
        </p:nvSpPr>
        <p:spPr>
          <a:xfrm>
            <a:off x="4914091" y="1311458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7091ED-75A9-A898-0ECC-8DC2A9B7EDD5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C502F1-E980-994E-7347-0C754E2AEB6E}"/>
              </a:ext>
            </a:extLst>
          </p:cNvPr>
          <p:cNvCxnSpPr>
            <a:cxnSpLocks/>
            <a:stCxn id="42" idx="2"/>
            <a:endCxn id="34" idx="6"/>
          </p:cNvCxnSpPr>
          <p:nvPr/>
        </p:nvCxnSpPr>
        <p:spPr>
          <a:xfrm flipH="1">
            <a:off x="3563978" y="1859962"/>
            <a:ext cx="553960" cy="449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1F554B-3E97-1BCF-8AAD-41322057B98C}"/>
              </a:ext>
            </a:extLst>
          </p:cNvPr>
          <p:cNvCxnSpPr>
            <a:cxnSpLocks/>
            <a:stCxn id="43" idx="2"/>
            <a:endCxn id="42" idx="6"/>
          </p:cNvCxnSpPr>
          <p:nvPr/>
        </p:nvCxnSpPr>
        <p:spPr>
          <a:xfrm flipH="1">
            <a:off x="4262317" y="1383648"/>
            <a:ext cx="651774" cy="4763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3C61D47-E217-7529-A67F-737AD376CAFE}"/>
              </a:ext>
            </a:extLst>
          </p:cNvPr>
          <p:cNvCxnSpPr>
            <a:cxnSpLocks/>
            <a:stCxn id="45" idx="2"/>
            <a:endCxn id="43" idx="6"/>
          </p:cNvCxnSpPr>
          <p:nvPr/>
        </p:nvCxnSpPr>
        <p:spPr>
          <a:xfrm flipH="1">
            <a:off x="5058470" y="1133339"/>
            <a:ext cx="800629" cy="250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47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5F892-0540-9C4C-E786-0EF7D76139AC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610F1-C648-2C46-080B-EDA4759285EB}"/>
              </a:ext>
            </a:extLst>
          </p:cNvPr>
          <p:cNvSpPr/>
          <p:nvPr/>
        </p:nvSpPr>
        <p:spPr>
          <a:xfrm>
            <a:off x="8810625" y="4763829"/>
            <a:ext cx="2543175" cy="4819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FCAA3-E1AD-ED30-FA26-2FC27B2EFBBC}"/>
              </a:ext>
            </a:extLst>
          </p:cNvPr>
          <p:cNvSpPr/>
          <p:nvPr/>
        </p:nvSpPr>
        <p:spPr>
          <a:xfrm rot="21199442">
            <a:off x="3947464" y="160907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DCF6B9-E4FB-1712-C244-0DC0B4F17E88}"/>
              </a:ext>
            </a:extLst>
          </p:cNvPr>
          <p:cNvSpPr/>
          <p:nvPr/>
        </p:nvSpPr>
        <p:spPr>
          <a:xfrm>
            <a:off x="4743617" y="113334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E9D6EFF-8E4A-6C2B-704F-63B805816AFD}"/>
              </a:ext>
            </a:extLst>
          </p:cNvPr>
          <p:cNvSpPr/>
          <p:nvPr/>
        </p:nvSpPr>
        <p:spPr>
          <a:xfrm>
            <a:off x="4117938" y="178777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0B841B-9250-B1BF-C4C8-80173B82D278}"/>
              </a:ext>
            </a:extLst>
          </p:cNvPr>
          <p:cNvSpPr/>
          <p:nvPr/>
        </p:nvSpPr>
        <p:spPr>
          <a:xfrm>
            <a:off x="4914091" y="1311458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7091ED-75A9-A898-0ECC-8DC2A9B7EDD5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C502F1-E980-994E-7347-0C754E2AEB6E}"/>
              </a:ext>
            </a:extLst>
          </p:cNvPr>
          <p:cNvCxnSpPr>
            <a:cxnSpLocks/>
            <a:stCxn id="42" idx="2"/>
            <a:endCxn id="34" idx="6"/>
          </p:cNvCxnSpPr>
          <p:nvPr/>
        </p:nvCxnSpPr>
        <p:spPr>
          <a:xfrm flipH="1">
            <a:off x="3563978" y="1859962"/>
            <a:ext cx="553960" cy="44928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1F554B-3E97-1BCF-8AAD-41322057B98C}"/>
              </a:ext>
            </a:extLst>
          </p:cNvPr>
          <p:cNvCxnSpPr>
            <a:cxnSpLocks/>
            <a:stCxn id="43" idx="2"/>
            <a:endCxn id="42" idx="6"/>
          </p:cNvCxnSpPr>
          <p:nvPr/>
        </p:nvCxnSpPr>
        <p:spPr>
          <a:xfrm flipH="1">
            <a:off x="4262317" y="1383648"/>
            <a:ext cx="651774" cy="47631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3C61D47-E217-7529-A67F-737AD376CAFE}"/>
              </a:ext>
            </a:extLst>
          </p:cNvPr>
          <p:cNvCxnSpPr>
            <a:cxnSpLocks/>
            <a:stCxn id="45" idx="2"/>
            <a:endCxn id="43" idx="6"/>
          </p:cNvCxnSpPr>
          <p:nvPr/>
        </p:nvCxnSpPr>
        <p:spPr>
          <a:xfrm flipH="1">
            <a:off x="5058470" y="1133339"/>
            <a:ext cx="800629" cy="250309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ular Callout 35">
            <a:extLst>
              <a:ext uri="{FF2B5EF4-FFF2-40B4-BE49-F238E27FC236}">
                <a16:creationId xmlns:a16="http://schemas.microsoft.com/office/drawing/2014/main" id="{5A57C7FF-8D5C-00A9-3503-79E99BAD45A7}"/>
              </a:ext>
            </a:extLst>
          </p:cNvPr>
          <p:cNvSpPr/>
          <p:nvPr/>
        </p:nvSpPr>
        <p:spPr>
          <a:xfrm>
            <a:off x="1988149" y="459595"/>
            <a:ext cx="2561844" cy="707459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Many interpolation strategies are possible</a:t>
            </a:r>
          </a:p>
        </p:txBody>
      </p:sp>
    </p:spTree>
    <p:extLst>
      <p:ext uri="{BB962C8B-B14F-4D97-AF65-F5344CB8AC3E}">
        <p14:creationId xmlns:p14="http://schemas.microsoft.com/office/powerpoint/2010/main" val="9663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5099F-446D-4A4E-1803-F4C716D7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528D6-030B-2488-350F-4C517922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C70C72-1710-B9BA-E485-FF167025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6" y="346074"/>
            <a:ext cx="11484596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Important Hyperparameter</a:t>
            </a:r>
            <a:r>
              <a:rPr lang="en-US" sz="3600" dirty="0"/>
              <a:t>: Feasibility Check Distance</a:t>
            </a:r>
          </a:p>
        </p:txBody>
      </p:sp>
      <p:pic>
        <p:nvPicPr>
          <p:cNvPr id="8" name="Picture 7" descr="A close-up of a drawing&#10;&#10;Description automatically generated">
            <a:extLst>
              <a:ext uri="{FF2B5EF4-FFF2-40B4-BE49-F238E27FC236}">
                <a16:creationId xmlns:a16="http://schemas.microsoft.com/office/drawing/2014/main" id="{7E456AEC-3571-B608-0266-63804310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6" y="2040971"/>
            <a:ext cx="3693080" cy="3693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CA30A-17B4-A11E-F06A-6CDABAE61A3D}"/>
              </a:ext>
            </a:extLst>
          </p:cNvPr>
          <p:cNvSpPr txBox="1"/>
          <p:nvPr/>
        </p:nvSpPr>
        <p:spPr>
          <a:xfrm>
            <a:off x="1166477" y="1671638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Check Distance = 5.0</a:t>
            </a:r>
          </a:p>
        </p:txBody>
      </p:sp>
      <p:pic>
        <p:nvPicPr>
          <p:cNvPr id="11" name="Picture 10" descr="A close-up of a drawing&#10;&#10;Description automatically generated">
            <a:extLst>
              <a:ext uri="{FF2B5EF4-FFF2-40B4-BE49-F238E27FC236}">
                <a16:creationId xmlns:a16="http://schemas.microsoft.com/office/drawing/2014/main" id="{44AD12A9-C5E0-32E4-AE37-A76C20A0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47" y="2029303"/>
            <a:ext cx="3693080" cy="3693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ED4FC-983C-34DD-5698-FECF39AB451F}"/>
              </a:ext>
            </a:extLst>
          </p:cNvPr>
          <p:cNvSpPr txBox="1"/>
          <p:nvPr/>
        </p:nvSpPr>
        <p:spPr>
          <a:xfrm>
            <a:off x="5071798" y="1671638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Check Distance = 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4BF32-D919-8A4E-517C-7B41D9268A40}"/>
              </a:ext>
            </a:extLst>
          </p:cNvPr>
          <p:cNvSpPr txBox="1"/>
          <p:nvPr/>
        </p:nvSpPr>
        <p:spPr>
          <a:xfrm>
            <a:off x="8957995" y="1671638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Check Distance = 0.2</a:t>
            </a:r>
          </a:p>
        </p:txBody>
      </p:sp>
      <p:pic>
        <p:nvPicPr>
          <p:cNvPr id="17" name="Picture 16" descr="A close-up of a puzzle&#10;&#10;Description automatically generated">
            <a:extLst>
              <a:ext uri="{FF2B5EF4-FFF2-40B4-BE49-F238E27FC236}">
                <a16:creationId xmlns:a16="http://schemas.microsoft.com/office/drawing/2014/main" id="{D77C7F6B-34F8-EE84-562B-E7A416352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042" y="2040971"/>
            <a:ext cx="3693080" cy="36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73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BF65-5CD4-D7F5-5ABA-661B5443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6E84D-06C0-6E60-161B-2E573DCA4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3625" cy="4351338"/>
          </a:xfrm>
        </p:spPr>
        <p:txBody>
          <a:bodyPr/>
          <a:lstStyle/>
          <a:p>
            <a:r>
              <a:rPr lang="en-US" dirty="0"/>
              <a:t>Probabilistically</a:t>
            </a:r>
            <a:r>
              <a:rPr lang="en-US" i="1" dirty="0"/>
              <a:t> </a:t>
            </a:r>
            <a:r>
              <a:rPr lang="en-US" dirty="0"/>
              <a:t>complete</a:t>
            </a:r>
            <a:br>
              <a:rPr lang="en-US" dirty="0"/>
            </a:br>
            <a:endParaRPr lang="en-US" i="1" dirty="0"/>
          </a:p>
          <a:p>
            <a:r>
              <a:rPr lang="en-US" i="1" dirty="0"/>
              <a:t>Not optimal</a:t>
            </a:r>
          </a:p>
          <a:p>
            <a:endParaRPr lang="en-US" dirty="0"/>
          </a:p>
          <a:p>
            <a:r>
              <a:rPr lang="en-US" i="1" dirty="0"/>
              <a:t>Single 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Works with underactuated systems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Works for kinodynamic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57EAA-9388-11AF-73A0-A0742610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36029-5B67-00DC-28D1-E2CBA73F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7DBB24-63CC-3EDD-1AE9-EAB73F411D52}"/>
              </a:ext>
            </a:extLst>
          </p:cNvPr>
          <p:cNvSpPr txBox="1">
            <a:spLocks/>
          </p:cNvSpPr>
          <p:nvPr/>
        </p:nvSpPr>
        <p:spPr>
          <a:xfrm>
            <a:off x="7915275" y="1690688"/>
            <a:ext cx="38576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Has </a:t>
            </a:r>
            <a:r>
              <a:rPr lang="en-US" i="1" dirty="0"/>
              <a:t>Voronoi bias</a:t>
            </a:r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5593681-ED9B-CFE0-01E3-F5E792674337}"/>
              </a:ext>
            </a:extLst>
          </p:cNvPr>
          <p:cNvSpPr/>
          <p:nvPr/>
        </p:nvSpPr>
        <p:spPr>
          <a:xfrm>
            <a:off x="7915275" y="469528"/>
            <a:ext cx="3362326" cy="1016780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The probability of expanding a tree node is proportional to the size of its Voronoi region</a:t>
            </a:r>
          </a:p>
        </p:txBody>
      </p:sp>
      <p:pic>
        <p:nvPicPr>
          <p:cNvPr id="2050" name="Picture 2" descr="Voronoi diagram - Wikipedia">
            <a:extLst>
              <a:ext uri="{FF2B5EF4-FFF2-40B4-BE49-F238E27FC236}">
                <a16:creationId xmlns:a16="http://schemas.microsoft.com/office/drawing/2014/main" id="{DA476E6D-05CD-45ED-D26A-1D36F64C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214809"/>
            <a:ext cx="3143249" cy="314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757F5F-260A-0F85-86B2-F5A3B4334049}"/>
              </a:ext>
            </a:extLst>
          </p:cNvPr>
          <p:cNvSpPr txBox="1"/>
          <p:nvPr/>
        </p:nvSpPr>
        <p:spPr>
          <a:xfrm>
            <a:off x="7786688" y="5479299"/>
            <a:ext cx="3619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Lato" panose="020F0502020204030203" pitchFamily="34" charset="77"/>
                <a:hlinkClick r:id="rId3"/>
              </a:rPr>
              <a:t>https://</a:t>
            </a:r>
            <a:r>
              <a:rPr lang="en-US" sz="1200" dirty="0" err="1">
                <a:latin typeface="Lato" panose="020F0502020204030203" pitchFamily="34" charset="77"/>
                <a:hlinkClick r:id="rId3"/>
              </a:rPr>
              <a:t>en.wikipedia.org</a:t>
            </a:r>
            <a:r>
              <a:rPr lang="en-US" sz="1200" dirty="0">
                <a:latin typeface="Lato" panose="020F0502020204030203" pitchFamily="34" charset="77"/>
                <a:hlinkClick r:id="rId3"/>
              </a:rPr>
              <a:t>/wiki/</a:t>
            </a:r>
            <a:r>
              <a:rPr lang="en-US" sz="1200" dirty="0" err="1">
                <a:latin typeface="Lato" panose="020F0502020204030203" pitchFamily="34" charset="77"/>
                <a:hlinkClick r:id="rId3"/>
              </a:rPr>
              <a:t>Voronoi_diagram</a:t>
            </a:r>
            <a:endParaRPr lang="en-US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893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99FE-7941-65E7-2EF4-2D177280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with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3D62-3141-6199-18D1-70719CC8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41"/>
            <a:ext cx="10515600" cy="908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Repeatedly sample two points on the trajectory and check if a direct line between them is feasible (rewire if so)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86B-2060-390C-804B-17C9D2BC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D797-D766-5D18-4356-4CAB1A67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4A35D7C-04D0-245A-AB23-532AE3B3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18" y="2846323"/>
            <a:ext cx="3419474" cy="3419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9B6BB-BC49-60C6-D12E-DDD2D9FAF24D}"/>
              </a:ext>
            </a:extLst>
          </p:cNvPr>
          <p:cNvSpPr txBox="1"/>
          <p:nvPr/>
        </p:nvSpPr>
        <p:spPr>
          <a:xfrm>
            <a:off x="1909367" y="2476991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0</a:t>
            </a:r>
          </a:p>
        </p:txBody>
      </p:sp>
    </p:spTree>
    <p:extLst>
      <p:ext uri="{BB962C8B-B14F-4D97-AF65-F5344CB8AC3E}">
        <p14:creationId xmlns:p14="http://schemas.microsoft.com/office/powerpoint/2010/main" val="351793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BC9C-F161-8E35-54C1-D354A79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EA374-D89C-AE34-BD2D-CE5375337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i="1" dirty="0"/>
                  <a:t>solution</a:t>
                </a:r>
                <a:r>
                  <a:rPr lang="en-US" dirty="0"/>
                  <a:t> to a motion planning problem is a trajectory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robot can follow the trajectory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EA374-D89C-AE34-BD2D-CE5375337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5F9EF-C679-84C8-2E07-711825DA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D0503-899F-83CE-1AA2-CE2E1A9D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700C688-3174-938E-0832-506508D9B3AA}"/>
              </a:ext>
            </a:extLst>
          </p:cNvPr>
          <p:cNvSpPr/>
          <p:nvPr/>
        </p:nvSpPr>
        <p:spPr>
          <a:xfrm>
            <a:off x="1655948" y="5357067"/>
            <a:ext cx="3844490" cy="625644"/>
          </a:xfrm>
          <a:prstGeom prst="wedgeRectCallout">
            <a:avLst>
              <a:gd name="adj1" fmla="val -28973"/>
              <a:gd name="adj2" fmla="val -1121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Many different ways to specify this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EBA6A90F-7E20-B5EB-263F-C15911EF47D4}"/>
              </a:ext>
            </a:extLst>
          </p:cNvPr>
          <p:cNvSpPr/>
          <p:nvPr/>
        </p:nvSpPr>
        <p:spPr>
          <a:xfrm>
            <a:off x="4742850" y="3343959"/>
            <a:ext cx="4468528" cy="625644"/>
          </a:xfrm>
          <a:prstGeom prst="wedgeRectCallout">
            <a:avLst>
              <a:gd name="adj1" fmla="val -23157"/>
              <a:gd name="adj2" fmla="val -8594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Continuous states </a:t>
            </a:r>
            <a:r>
              <a:rPr lang="en-US" i="1" dirty="0">
                <a:latin typeface="Lato" panose="020F0502020204030203" pitchFamily="34" charset="77"/>
              </a:rPr>
              <a:t>and </a:t>
            </a:r>
            <a:r>
              <a:rPr lang="en-US" dirty="0">
                <a:latin typeface="Lato" panose="020F0502020204030203" pitchFamily="34" charset="77"/>
              </a:rPr>
              <a:t>continuous time!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984D493A-CCC5-05BB-4E7F-2E1C4F916BE8}"/>
              </a:ext>
            </a:extLst>
          </p:cNvPr>
          <p:cNvSpPr/>
          <p:nvPr/>
        </p:nvSpPr>
        <p:spPr>
          <a:xfrm>
            <a:off x="6096000" y="5357067"/>
            <a:ext cx="3844490" cy="625644"/>
          </a:xfrm>
          <a:prstGeom prst="wedgeRectCallout">
            <a:avLst>
              <a:gd name="adj1" fmla="val -28973"/>
              <a:gd name="adj2" fmla="val -1121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Actions are now implicit</a:t>
            </a:r>
          </a:p>
        </p:txBody>
      </p:sp>
    </p:spTree>
    <p:extLst>
      <p:ext uri="{BB962C8B-B14F-4D97-AF65-F5344CB8AC3E}">
        <p14:creationId xmlns:p14="http://schemas.microsoft.com/office/powerpoint/2010/main" val="52920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99FE-7941-65E7-2EF4-2D177280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with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3D62-3141-6199-18D1-70719CC8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41"/>
            <a:ext cx="10515600" cy="908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Repeatedly sample two points on the trajectory and check if a direct line between them is feasible (rewire if so)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86B-2060-390C-804B-17C9D2BC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D797-D766-5D18-4356-4CAB1A67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4A35D7C-04D0-245A-AB23-532AE3B3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18" y="2846323"/>
            <a:ext cx="3419474" cy="3419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9B6BB-BC49-60C6-D12E-DDD2D9FAF24D}"/>
              </a:ext>
            </a:extLst>
          </p:cNvPr>
          <p:cNvSpPr txBox="1"/>
          <p:nvPr/>
        </p:nvSpPr>
        <p:spPr>
          <a:xfrm>
            <a:off x="1909367" y="2476991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B7E-AE37-9176-E44E-C8FE5839C1E7}"/>
              </a:ext>
            </a:extLst>
          </p:cNvPr>
          <p:cNvSpPr txBox="1"/>
          <p:nvPr/>
        </p:nvSpPr>
        <p:spPr>
          <a:xfrm>
            <a:off x="5260868" y="2476991"/>
            <a:ext cx="17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100</a:t>
            </a:r>
          </a:p>
        </p:txBody>
      </p:sp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D50C7D2D-E92A-D9C9-DA75-5BB62560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2" y="2846323"/>
            <a:ext cx="3419474" cy="3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17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99FE-7941-65E7-2EF4-2D177280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with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3D62-3141-6199-18D1-70719CC8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41"/>
            <a:ext cx="10515600" cy="908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Repeatedly sample two points on the trajectory and check if a direct line between them is feasible (rewire if so)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86B-2060-390C-804B-17C9D2BC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D797-D766-5D18-4356-4CAB1A67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4A35D7C-04D0-245A-AB23-532AE3B3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18" y="2846323"/>
            <a:ext cx="3419474" cy="3419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9B6BB-BC49-60C6-D12E-DDD2D9FAF24D}"/>
              </a:ext>
            </a:extLst>
          </p:cNvPr>
          <p:cNvSpPr txBox="1"/>
          <p:nvPr/>
        </p:nvSpPr>
        <p:spPr>
          <a:xfrm>
            <a:off x="1909367" y="2476991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B7E-AE37-9176-E44E-C8FE5839C1E7}"/>
              </a:ext>
            </a:extLst>
          </p:cNvPr>
          <p:cNvSpPr txBox="1"/>
          <p:nvPr/>
        </p:nvSpPr>
        <p:spPr>
          <a:xfrm>
            <a:off x="5260868" y="2476991"/>
            <a:ext cx="17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100</a:t>
            </a:r>
          </a:p>
        </p:txBody>
      </p:sp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D50C7D2D-E92A-D9C9-DA75-5BB62560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2" y="2846323"/>
            <a:ext cx="3419474" cy="34194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F0BE29-16A3-0058-2793-E569A8A56A98}"/>
              </a:ext>
            </a:extLst>
          </p:cNvPr>
          <p:cNvSpPr txBox="1"/>
          <p:nvPr/>
        </p:nvSpPr>
        <p:spPr>
          <a:xfrm>
            <a:off x="8747022" y="2476991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10000</a:t>
            </a:r>
          </a:p>
        </p:txBody>
      </p:sp>
      <p:pic>
        <p:nvPicPr>
          <p:cNvPr id="16" name="Picture 1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590FA909-BA22-6614-B990-00F48B6F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326" y="2846323"/>
            <a:ext cx="3419474" cy="3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39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4F32-B0EC-1ED5-84CA-8168765C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AF4B2-2210-3F6D-3640-570B6BEB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0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Grow two trees: one from start, the other from goal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820D1-B9E4-2BF0-127E-9B173AE1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E0F77-F3D2-938F-23EC-4005576D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 descr="A close-up of a drawing&#10;&#10;Description automatically generated">
            <a:extLst>
              <a:ext uri="{FF2B5EF4-FFF2-40B4-BE49-F238E27FC236}">
                <a16:creationId xmlns:a16="http://schemas.microsoft.com/office/drawing/2014/main" id="{8C4152A5-B869-F505-C6C6-5BA2ED14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83" y="2203269"/>
            <a:ext cx="4114801" cy="4114801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20A15D4-90C1-6D47-0712-A87248EF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51" y="2203269"/>
            <a:ext cx="4140446" cy="4140446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44295F7-E74D-9601-F403-2B2F8008F7EC}"/>
              </a:ext>
            </a:extLst>
          </p:cNvPr>
          <p:cNvSpPr/>
          <p:nvPr/>
        </p:nvSpPr>
        <p:spPr>
          <a:xfrm>
            <a:off x="8143974" y="656368"/>
            <a:ext cx="2595512" cy="743076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Does not work for underactuated systems</a:t>
            </a:r>
          </a:p>
        </p:txBody>
      </p:sp>
    </p:spTree>
    <p:extLst>
      <p:ext uri="{BB962C8B-B14F-4D97-AF65-F5344CB8AC3E}">
        <p14:creationId xmlns:p14="http://schemas.microsoft.com/office/powerpoint/2010/main" val="18163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30AC-F251-8855-98B1-C1F3F4FB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with 7DOF Robot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A125-5CFE-1804-D08A-F264AF6E8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https://github.com/rpmml/rpmml-code/blob/mp-pybullet-example/scripts/motion_planning_robot_example.py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7F933-9A32-7BD9-0DCA-29800A1C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FDFA8-F64B-2DB0-30F0-E7693D93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43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CD7-1907-12F7-96B2-4CC166A3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Multi-Query Motion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C1BF-017D-4AAD-ABF2-9E21D18D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RRT grows tree once, from initial to goal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After the robot moves, need to start from scratch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we build a representation once, up front, instead?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Need a </a:t>
            </a:r>
            <a:r>
              <a:rPr lang="en-US" i="1" dirty="0"/>
              <a:t>graph</a:t>
            </a:r>
            <a:r>
              <a:rPr lang="en-US" dirty="0"/>
              <a:t> instead of a </a:t>
            </a:r>
            <a:r>
              <a:rPr lang="en-US" i="1" dirty="0"/>
              <a:t>tree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D7AC-9664-94E1-3FA7-EB5FF3E7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BA897-A43A-792A-F5ED-514DC7A5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CD7-1907-12F7-96B2-4CC166A3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7413"/>
            <a:ext cx="5552975" cy="207683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Probabilistic Roadmaps (PRMs)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D7AC-9664-94E1-3FA7-EB5FF3E7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BA897-A43A-792A-F5ED-514DC7A5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2BCA2-5235-7EE7-CF38-D8F872FF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85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7692880" y="1175858"/>
            <a:ext cx="2394396" cy="2775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213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39390" y="1576092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21321598">
            <a:off x="2640978" y="203149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16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0220" y="1970912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21321598">
            <a:off x="2640978" y="203149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1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0220" y="1573363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AD9E-9141-AFA6-E709-17DC48C7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Planning with 2D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AB77B-E8A8-C493-9C39-F12D3F54D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space:</a:t>
            </a:r>
          </a:p>
          <a:p>
            <a:pPr lvl="1"/>
            <a:r>
              <a:rPr lang="en-US" dirty="0"/>
              <a:t>(x position, y position, rotation) </a:t>
            </a:r>
          </a:p>
          <a:p>
            <a:pPr lvl="1"/>
            <a:r>
              <a:rPr lang="en-US" dirty="0"/>
              <a:t>x and y position are bounded</a:t>
            </a:r>
          </a:p>
          <a:p>
            <a:pPr lvl="1"/>
            <a:r>
              <a:rPr lang="en-US" dirty="0"/>
              <a:t>Subset of SE(2)</a:t>
            </a:r>
          </a:p>
          <a:p>
            <a:r>
              <a:rPr lang="en-US" dirty="0"/>
              <a:t>Initial configuration: see image</a:t>
            </a:r>
          </a:p>
          <a:p>
            <a:r>
              <a:rPr lang="en-US" dirty="0"/>
              <a:t>Goal configuration: see image</a:t>
            </a:r>
          </a:p>
          <a:p>
            <a:r>
              <a:rPr lang="en-US" dirty="0"/>
              <a:t>Feasibility check:</a:t>
            </a:r>
          </a:p>
          <a:p>
            <a:pPr lvl="1"/>
            <a:r>
              <a:rPr lang="en-US" dirty="0"/>
              <a:t>Configuration is feasible if robot is not in collision with obstacles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0A994-A3C9-76DD-6189-F3CE5271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49E9C-FD3C-6A7F-248D-FE41438C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1CAAFED-1834-DE37-106F-1D51D1EC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683" y="1538535"/>
            <a:ext cx="4543220" cy="45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9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9845" y="2338118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860A1-F022-8D9A-C5B0-1B417DE606DA}"/>
              </a:ext>
            </a:extLst>
          </p:cNvPr>
          <p:cNvSpPr/>
          <p:nvPr/>
        </p:nvSpPr>
        <p:spPr>
          <a:xfrm>
            <a:off x="7421476" y="3177519"/>
            <a:ext cx="2615776" cy="5253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03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9845" y="2338118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860A1-F022-8D9A-C5B0-1B417DE606DA}"/>
              </a:ext>
            </a:extLst>
          </p:cNvPr>
          <p:cNvSpPr/>
          <p:nvPr/>
        </p:nvSpPr>
        <p:spPr>
          <a:xfrm>
            <a:off x="7500891" y="3655818"/>
            <a:ext cx="3221651" cy="8015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2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0220" y="1582804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43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45261-F837-5C1F-13C4-A6E1A9AB8917}"/>
              </a:ext>
            </a:extLst>
          </p:cNvPr>
          <p:cNvSpPr/>
          <p:nvPr/>
        </p:nvSpPr>
        <p:spPr>
          <a:xfrm>
            <a:off x="7421476" y="3177519"/>
            <a:ext cx="2615776" cy="5253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15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45261-F837-5C1F-13C4-A6E1A9AB8917}"/>
              </a:ext>
            </a:extLst>
          </p:cNvPr>
          <p:cNvSpPr/>
          <p:nvPr/>
        </p:nvSpPr>
        <p:spPr>
          <a:xfrm>
            <a:off x="7509714" y="3655818"/>
            <a:ext cx="2625695" cy="2231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E5A620-C903-173B-A558-B09E5E3C8529}"/>
              </a:ext>
            </a:extLst>
          </p:cNvPr>
          <p:cNvSpPr/>
          <p:nvPr/>
        </p:nvSpPr>
        <p:spPr>
          <a:xfrm>
            <a:off x="710535" y="1261767"/>
            <a:ext cx="4113073" cy="410036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05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45261-F837-5C1F-13C4-A6E1A9AB8917}"/>
              </a:ext>
            </a:extLst>
          </p:cNvPr>
          <p:cNvSpPr/>
          <p:nvPr/>
        </p:nvSpPr>
        <p:spPr>
          <a:xfrm>
            <a:off x="8014886" y="3813621"/>
            <a:ext cx="2698032" cy="45999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E5A620-C903-173B-A558-B09E5E3C8529}"/>
              </a:ext>
            </a:extLst>
          </p:cNvPr>
          <p:cNvSpPr/>
          <p:nvPr/>
        </p:nvSpPr>
        <p:spPr>
          <a:xfrm>
            <a:off x="710535" y="1261767"/>
            <a:ext cx="4113073" cy="410036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767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4886" y="1574809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946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0E55C5-B335-C367-8291-896D631FDD4D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E6A2AB-38F0-1E7D-77C4-874452669328}"/>
              </a:ext>
            </a:extLst>
          </p:cNvPr>
          <p:cNvSpPr/>
          <p:nvPr/>
        </p:nvSpPr>
        <p:spPr>
          <a:xfrm>
            <a:off x="7421476" y="3177519"/>
            <a:ext cx="2615776" cy="5253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5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0E55C5-B335-C367-8291-896D631FDD4D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E6A2AB-38F0-1E7D-77C4-874452669328}"/>
              </a:ext>
            </a:extLst>
          </p:cNvPr>
          <p:cNvSpPr/>
          <p:nvPr/>
        </p:nvSpPr>
        <p:spPr>
          <a:xfrm>
            <a:off x="7517491" y="3675768"/>
            <a:ext cx="3222044" cy="56052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287D0D-1A07-75F1-2D28-CB15FBA4D7B7}"/>
              </a:ext>
            </a:extLst>
          </p:cNvPr>
          <p:cNvSpPr/>
          <p:nvPr/>
        </p:nvSpPr>
        <p:spPr>
          <a:xfrm>
            <a:off x="1023267" y="2772076"/>
            <a:ext cx="4113073" cy="410036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DE8B2A-1A0D-F12A-B22B-F38FAA0ED760}"/>
              </a:ext>
            </a:extLst>
          </p:cNvPr>
          <p:cNvCxnSpPr>
            <a:cxnSpLocks/>
            <a:stCxn id="18" idx="4"/>
            <a:endCxn id="22" idx="0"/>
          </p:cNvCxnSpPr>
          <p:nvPr/>
        </p:nvCxnSpPr>
        <p:spPr>
          <a:xfrm>
            <a:off x="2839262" y="3457068"/>
            <a:ext cx="238708" cy="16309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5CD7F-87DD-B70E-9233-BD911C921B5E}"/>
              </a:ext>
            </a:extLst>
          </p:cNvPr>
          <p:cNvSpPr/>
          <p:nvPr/>
        </p:nvSpPr>
        <p:spPr>
          <a:xfrm rot="20750667">
            <a:off x="2753639" y="4308484"/>
            <a:ext cx="485328" cy="501779"/>
          </a:xfrm>
          <a:prstGeom prst="rect">
            <a:avLst/>
          </a:prstGeom>
          <a:solidFill>
            <a:srgbClr val="FF0000">
              <a:alpha val="2470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4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Stupidest Possible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Discretize the configuration space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Run path planning (e.g., A* with distance-to-goal heuristic)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085F16C-0509-51D7-2D8D-3B8FF6DB111B}"/>
              </a:ext>
            </a:extLst>
          </p:cNvPr>
          <p:cNvSpPr/>
          <p:nvPr/>
        </p:nvSpPr>
        <p:spPr>
          <a:xfrm>
            <a:off x="1732546" y="4112052"/>
            <a:ext cx="3590223" cy="1049338"/>
          </a:xfrm>
          <a:prstGeom prst="wedgeRectCallout">
            <a:avLst>
              <a:gd name="adj1" fmla="val -25544"/>
              <a:gd name="adj2" fmla="val -711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When will this go badly?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2AAC6BF-B829-5778-A8EB-2290D8B21888}"/>
              </a:ext>
            </a:extLst>
          </p:cNvPr>
          <p:cNvSpPr/>
          <p:nvPr/>
        </p:nvSpPr>
        <p:spPr>
          <a:xfrm>
            <a:off x="6096000" y="4112052"/>
            <a:ext cx="4724398" cy="1049338"/>
          </a:xfrm>
          <a:prstGeom prst="wedgeRectCallout">
            <a:avLst>
              <a:gd name="adj1" fmla="val -25544"/>
              <a:gd name="adj2" fmla="val -711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Is this sound, complete, optimal?</a:t>
            </a:r>
          </a:p>
        </p:txBody>
      </p:sp>
    </p:spTree>
    <p:extLst>
      <p:ext uri="{BB962C8B-B14F-4D97-AF65-F5344CB8AC3E}">
        <p14:creationId xmlns:p14="http://schemas.microsoft.com/office/powerpoint/2010/main" val="290520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867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CBA8C1-1DCE-73F7-15D8-86B83E053B49}"/>
              </a:ext>
            </a:extLst>
          </p:cNvPr>
          <p:cNvSpPr/>
          <p:nvPr/>
        </p:nvSpPr>
        <p:spPr>
          <a:xfrm>
            <a:off x="7356503" y="4700583"/>
            <a:ext cx="3355039" cy="6920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29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CBA8C1-1DCE-73F7-15D8-86B83E053B49}"/>
              </a:ext>
            </a:extLst>
          </p:cNvPr>
          <p:cNvSpPr/>
          <p:nvPr/>
        </p:nvSpPr>
        <p:spPr>
          <a:xfrm>
            <a:off x="7453819" y="5338500"/>
            <a:ext cx="3859628" cy="2221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</p:spTree>
    <p:extLst>
      <p:ext uri="{BB962C8B-B14F-4D97-AF65-F5344CB8AC3E}">
        <p14:creationId xmlns:p14="http://schemas.microsoft.com/office/powerpoint/2010/main" val="199187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CBA8C1-1DCE-73F7-15D8-86B83E053B49}"/>
              </a:ext>
            </a:extLst>
          </p:cNvPr>
          <p:cNvSpPr/>
          <p:nvPr/>
        </p:nvSpPr>
        <p:spPr>
          <a:xfrm>
            <a:off x="7453819" y="5338500"/>
            <a:ext cx="3859628" cy="2221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</p:spTree>
    <p:extLst>
      <p:ext uri="{BB962C8B-B14F-4D97-AF65-F5344CB8AC3E}">
        <p14:creationId xmlns:p14="http://schemas.microsoft.com/office/powerpoint/2010/main" val="39470819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CBA8C1-1DCE-73F7-15D8-86B83E053B49}"/>
              </a:ext>
            </a:extLst>
          </p:cNvPr>
          <p:cNvSpPr/>
          <p:nvPr/>
        </p:nvSpPr>
        <p:spPr>
          <a:xfrm>
            <a:off x="7453819" y="5546645"/>
            <a:ext cx="2251987" cy="23894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</p:spTree>
    <p:extLst>
      <p:ext uri="{BB962C8B-B14F-4D97-AF65-F5344CB8AC3E}">
        <p14:creationId xmlns:p14="http://schemas.microsoft.com/office/powerpoint/2010/main" val="2814008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987EC4-463A-AE63-6B4B-8862AB4C8249}"/>
              </a:ext>
            </a:extLst>
          </p:cNvPr>
          <p:cNvSpPr/>
          <p:nvPr/>
        </p:nvSpPr>
        <p:spPr>
          <a:xfrm>
            <a:off x="5231759" y="2845543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3FB1E23-70B3-B158-131F-4A67D42393F2}"/>
              </a:ext>
            </a:extLst>
          </p:cNvPr>
          <p:cNvSpPr/>
          <p:nvPr/>
        </p:nvSpPr>
        <p:spPr>
          <a:xfrm>
            <a:off x="5396027" y="304196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E308B6-0C52-F0BA-8C6C-8A5101C2DC5C}"/>
              </a:ext>
            </a:extLst>
          </p:cNvPr>
          <p:cNvCxnSpPr>
            <a:cxnSpLocks/>
            <a:stCxn id="71" idx="3"/>
            <a:endCxn id="7" idx="1"/>
          </p:cNvCxnSpPr>
          <p:nvPr/>
        </p:nvCxnSpPr>
        <p:spPr>
          <a:xfrm flipH="1">
            <a:off x="4258322" y="3165204"/>
            <a:ext cx="1158849" cy="892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13810E-DCBA-6139-CDA7-C34698FAD381}"/>
              </a:ext>
            </a:extLst>
          </p:cNvPr>
          <p:cNvCxnSpPr>
            <a:cxnSpLocks/>
            <a:stCxn id="71" idx="4"/>
            <a:endCxn id="49" idx="7"/>
          </p:cNvCxnSpPr>
          <p:nvPr/>
        </p:nvCxnSpPr>
        <p:spPr>
          <a:xfrm>
            <a:off x="5468217" y="3186348"/>
            <a:ext cx="134821" cy="860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E0E92BE-B275-7899-5A71-366E7792D665}"/>
              </a:ext>
            </a:extLst>
          </p:cNvPr>
          <p:cNvSpPr txBox="1"/>
          <p:nvPr/>
        </p:nvSpPr>
        <p:spPr>
          <a:xfrm>
            <a:off x="4504482" y="328735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F60997-DE24-5DE4-E7C4-56728C02933D}"/>
              </a:ext>
            </a:extLst>
          </p:cNvPr>
          <p:cNvSpPr txBox="1"/>
          <p:nvPr/>
        </p:nvSpPr>
        <p:spPr>
          <a:xfrm>
            <a:off x="5563202" y="3454840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0.70</a:t>
            </a:r>
          </a:p>
        </p:txBody>
      </p:sp>
      <p:sp>
        <p:nvSpPr>
          <p:cNvPr id="81" name="Rectangular Callout 80">
            <a:extLst>
              <a:ext uri="{FF2B5EF4-FFF2-40B4-BE49-F238E27FC236}">
                <a16:creationId xmlns:a16="http://schemas.microsoft.com/office/drawing/2014/main" id="{F1E64D6D-0391-506C-D0E7-5FB242602EB9}"/>
              </a:ext>
            </a:extLst>
          </p:cNvPr>
          <p:cNvSpPr/>
          <p:nvPr/>
        </p:nvSpPr>
        <p:spPr>
          <a:xfrm>
            <a:off x="9727515" y="4036784"/>
            <a:ext cx="1998432" cy="676830"/>
          </a:xfrm>
          <a:prstGeom prst="wedgeRectCallout">
            <a:avLst>
              <a:gd name="adj1" fmla="val -30493"/>
              <a:gd name="adj2" fmla="val 803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Reuse graph for new query</a:t>
            </a:r>
          </a:p>
        </p:txBody>
      </p:sp>
    </p:spTree>
    <p:extLst>
      <p:ext uri="{BB962C8B-B14F-4D97-AF65-F5344CB8AC3E}">
        <p14:creationId xmlns:p14="http://schemas.microsoft.com/office/powerpoint/2010/main" val="1108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987EC4-463A-AE63-6B4B-8862AB4C8249}"/>
              </a:ext>
            </a:extLst>
          </p:cNvPr>
          <p:cNvSpPr/>
          <p:nvPr/>
        </p:nvSpPr>
        <p:spPr>
          <a:xfrm>
            <a:off x="5231759" y="2845543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3FB1E23-70B3-B158-131F-4A67D42393F2}"/>
              </a:ext>
            </a:extLst>
          </p:cNvPr>
          <p:cNvSpPr/>
          <p:nvPr/>
        </p:nvSpPr>
        <p:spPr>
          <a:xfrm>
            <a:off x="5396027" y="304196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E308B6-0C52-F0BA-8C6C-8A5101C2DC5C}"/>
              </a:ext>
            </a:extLst>
          </p:cNvPr>
          <p:cNvCxnSpPr>
            <a:cxnSpLocks/>
            <a:stCxn id="71" idx="3"/>
            <a:endCxn id="7" idx="1"/>
          </p:cNvCxnSpPr>
          <p:nvPr/>
        </p:nvCxnSpPr>
        <p:spPr>
          <a:xfrm flipH="1">
            <a:off x="4258322" y="3165204"/>
            <a:ext cx="1158849" cy="89272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13810E-DCBA-6139-CDA7-C34698FAD381}"/>
              </a:ext>
            </a:extLst>
          </p:cNvPr>
          <p:cNvCxnSpPr>
            <a:cxnSpLocks/>
            <a:stCxn id="71" idx="4"/>
            <a:endCxn id="49" idx="7"/>
          </p:cNvCxnSpPr>
          <p:nvPr/>
        </p:nvCxnSpPr>
        <p:spPr>
          <a:xfrm>
            <a:off x="5468217" y="3186348"/>
            <a:ext cx="134821" cy="860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E0E92BE-B275-7899-5A71-366E7792D665}"/>
              </a:ext>
            </a:extLst>
          </p:cNvPr>
          <p:cNvSpPr txBox="1"/>
          <p:nvPr/>
        </p:nvSpPr>
        <p:spPr>
          <a:xfrm>
            <a:off x="4504482" y="328735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F60997-DE24-5DE4-E7C4-56728C02933D}"/>
              </a:ext>
            </a:extLst>
          </p:cNvPr>
          <p:cNvSpPr txBox="1"/>
          <p:nvPr/>
        </p:nvSpPr>
        <p:spPr>
          <a:xfrm>
            <a:off x="5563202" y="3454840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0.70</a:t>
            </a:r>
          </a:p>
        </p:txBody>
      </p:sp>
      <p:sp>
        <p:nvSpPr>
          <p:cNvPr id="81" name="Rectangular Callout 80">
            <a:extLst>
              <a:ext uri="{FF2B5EF4-FFF2-40B4-BE49-F238E27FC236}">
                <a16:creationId xmlns:a16="http://schemas.microsoft.com/office/drawing/2014/main" id="{F1E64D6D-0391-506C-D0E7-5FB242602EB9}"/>
              </a:ext>
            </a:extLst>
          </p:cNvPr>
          <p:cNvSpPr/>
          <p:nvPr/>
        </p:nvSpPr>
        <p:spPr>
          <a:xfrm>
            <a:off x="9727515" y="4036784"/>
            <a:ext cx="1998432" cy="676830"/>
          </a:xfrm>
          <a:prstGeom prst="wedgeRectCallout">
            <a:avLst>
              <a:gd name="adj1" fmla="val -30493"/>
              <a:gd name="adj2" fmla="val 803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Reuse graph for new query</a:t>
            </a:r>
          </a:p>
        </p:txBody>
      </p:sp>
    </p:spTree>
    <p:extLst>
      <p:ext uri="{BB962C8B-B14F-4D97-AF65-F5344CB8AC3E}">
        <p14:creationId xmlns:p14="http://schemas.microsoft.com/office/powerpoint/2010/main" val="15949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7CC9-AA35-8C17-D98C-C46415D5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406"/>
            <a:ext cx="10515600" cy="1325563"/>
          </a:xfrm>
        </p:spPr>
        <p:txBody>
          <a:bodyPr/>
          <a:lstStyle/>
          <a:p>
            <a:r>
              <a:rPr lang="en-US" dirty="0"/>
              <a:t>When and Why Does Sampling-Based Motion Planning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7BA9-221E-4926-545F-70BC6B084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27379"/>
                <a:ext cx="5609253" cy="40495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Works well when every configuration “sees” a significant fraction of feasible space </a:t>
                </a:r>
              </a:p>
              <a:p>
                <a:endParaRPr lang="en-US" dirty="0"/>
              </a:p>
              <a:p>
                <a:r>
                  <a:rPr lang="en-US" dirty="0"/>
                  <a:t>Prototypical bad situation: narrow passages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If interested: there are formal guarantees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-goodness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-lookout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7BA9-221E-4926-545F-70BC6B084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27379"/>
                <a:ext cx="5609253" cy="4049583"/>
              </a:xfrm>
              <a:blipFill>
                <a:blip r:embed="rId2"/>
                <a:stretch>
                  <a:fillRect l="-2036" t="-3750" r="-452" b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5CD81-7B0B-ED73-65E3-87A50906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ECC24-BB51-8328-8876-7854252A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BD0D9-0709-11A4-1DA9-E8B2EEA77ED2}"/>
              </a:ext>
            </a:extLst>
          </p:cNvPr>
          <p:cNvSpPr/>
          <p:nvPr/>
        </p:nvSpPr>
        <p:spPr>
          <a:xfrm>
            <a:off x="6905943" y="2127379"/>
            <a:ext cx="4317229" cy="3940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F6C35-B5AA-7790-2BBC-5146DD996DDF}"/>
              </a:ext>
            </a:extLst>
          </p:cNvPr>
          <p:cNvSpPr/>
          <p:nvPr/>
        </p:nvSpPr>
        <p:spPr>
          <a:xfrm rot="5400000">
            <a:off x="8173083" y="2260285"/>
            <a:ext cx="1822280" cy="155646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2F75D3-C90B-A3A4-86DC-7615EABA6F59}"/>
              </a:ext>
            </a:extLst>
          </p:cNvPr>
          <p:cNvSpPr/>
          <p:nvPr/>
        </p:nvSpPr>
        <p:spPr>
          <a:xfrm>
            <a:off x="7244751" y="2531403"/>
            <a:ext cx="560510" cy="570559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6BC9D-7DDA-65FC-41ED-C3C8CAE8F087}"/>
              </a:ext>
            </a:extLst>
          </p:cNvPr>
          <p:cNvSpPr/>
          <p:nvPr/>
        </p:nvSpPr>
        <p:spPr>
          <a:xfrm rot="5400000">
            <a:off x="8349646" y="4554898"/>
            <a:ext cx="1469153" cy="155646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6FC37B-C289-AC73-43D4-FC32D626C152}"/>
              </a:ext>
            </a:extLst>
          </p:cNvPr>
          <p:cNvSpPr/>
          <p:nvPr/>
        </p:nvSpPr>
        <p:spPr>
          <a:xfrm>
            <a:off x="10262560" y="2531403"/>
            <a:ext cx="560510" cy="570559"/>
          </a:xfrm>
          <a:prstGeom prst="ellipse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887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E23839-4E7C-A765-F4C4-914053F0C51B}"/>
              </a:ext>
            </a:extLst>
          </p:cNvPr>
          <p:cNvSpPr/>
          <p:nvPr/>
        </p:nvSpPr>
        <p:spPr>
          <a:xfrm>
            <a:off x="2099388" y="3012043"/>
            <a:ext cx="7575680" cy="21552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br>
              <a:rPr lang="en-US" b="1" dirty="0">
                <a:latin typeface="Lato" panose="020F0502020204030203" pitchFamily="34" charset="77"/>
              </a:rPr>
            </a:br>
            <a:r>
              <a:rPr lang="en-US" b="1" dirty="0">
                <a:latin typeface="Lato" panose="020F0502020204030203" pitchFamily="34" charset="77"/>
              </a:rPr>
              <a:t>Example: </a:t>
            </a:r>
            <a:r>
              <a:rPr lang="en-US" dirty="0">
                <a:latin typeface="Lato" panose="020F0502020204030203" pitchFamily="34" charset="77"/>
              </a:rPr>
              <a:t>Sampling uniformly on a sphere requires some thought</a:t>
            </a:r>
            <a:endParaRPr lang="en-US" b="1" dirty="0">
              <a:latin typeface="Lato" panose="020F050202020403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FBAE696-3322-96DB-DC80-66715A6BB714}"/>
              </a:ext>
            </a:extLst>
          </p:cNvPr>
          <p:cNvSpPr/>
          <p:nvPr/>
        </p:nvSpPr>
        <p:spPr>
          <a:xfrm>
            <a:off x="3638938" y="1690688"/>
            <a:ext cx="3331029" cy="6768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Need to be careful depending on configuration space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53D6A7E-39B8-945B-7382-B286211C5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7" y="3722217"/>
            <a:ext cx="6325896" cy="1083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5C815-813B-5BA5-DB38-CA53073A399D}"/>
              </a:ext>
            </a:extLst>
          </p:cNvPr>
          <p:cNvSpPr txBox="1"/>
          <p:nvPr/>
        </p:nvSpPr>
        <p:spPr>
          <a:xfrm>
            <a:off x="2575249" y="4785017"/>
            <a:ext cx="7575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ato" panose="020F0502020204030203" pitchFamily="34" charset="77"/>
                <a:hlinkClick r:id="rId3"/>
              </a:rPr>
              <a:t>https://</a:t>
            </a:r>
            <a:r>
              <a:rPr lang="en-US" sz="1200" dirty="0" err="1">
                <a:latin typeface="Lato" panose="020F0502020204030203" pitchFamily="34" charset="77"/>
                <a:hlinkClick r:id="rId3"/>
              </a:rPr>
              <a:t>extremelearning.com.au</a:t>
            </a:r>
            <a:r>
              <a:rPr lang="en-US" sz="1200" dirty="0">
                <a:latin typeface="Lato" panose="020F0502020204030203" pitchFamily="34" charset="77"/>
                <a:hlinkClick r:id="rId3"/>
              </a:rPr>
              <a:t>/how-to-generate-uniformly-random-points-on-n-spheres-and-n-balls/</a:t>
            </a:r>
            <a:endParaRPr lang="en-US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26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Distance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79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FBAE696-3322-96DB-DC80-66715A6BB714}"/>
              </a:ext>
            </a:extLst>
          </p:cNvPr>
          <p:cNvSpPr/>
          <p:nvPr/>
        </p:nvSpPr>
        <p:spPr>
          <a:xfrm>
            <a:off x="4449147" y="2539774"/>
            <a:ext cx="3117980" cy="6768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Need to be careful when angles are involved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8E4673-BAAF-676E-ED22-9D805ABA9114}"/>
                  </a:ext>
                </a:extLst>
              </p:cNvPr>
              <p:cNvSpPr/>
              <p:nvPr/>
            </p:nvSpPr>
            <p:spPr>
              <a:xfrm>
                <a:off x="2490496" y="3778898"/>
                <a:ext cx="7035282" cy="15675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br>
                  <a:rPr lang="en-US" b="1" dirty="0">
                    <a:latin typeface="Lato" panose="020F0502020204030203" pitchFamily="34" charset="77"/>
                  </a:rPr>
                </a:br>
                <a:r>
                  <a:rPr lang="en-US" b="1" dirty="0">
                    <a:latin typeface="Lato" panose="020F0502020204030203" pitchFamily="34" charset="77"/>
                  </a:rPr>
                  <a:t>Example: </a:t>
                </a:r>
                <a:r>
                  <a:rPr lang="en-US" dirty="0">
                    <a:solidFill>
                      <a:srgbClr val="FF0000"/>
                    </a:solidFill>
                    <a:latin typeface="Lato" panose="020F0502020204030203" pitchFamily="34" charset="77"/>
                  </a:rPr>
                  <a:t>Weighted</a:t>
                </a:r>
                <a:r>
                  <a:rPr lang="en-US" dirty="0">
                    <a:latin typeface="Lato" panose="020F0502020204030203" pitchFamily="34" charset="77"/>
                  </a:rPr>
                  <a:t> distance function in SE(2)</a:t>
                </a:r>
              </a:p>
              <a:p>
                <a:pPr algn="ctr"/>
                <a:endParaRPr lang="en-US" b="1" dirty="0">
                  <a:latin typeface="Lato" panose="020F0502020204030203" pitchFamily="34" charset="7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1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8E4673-BAAF-676E-ED22-9D805ABA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96" y="3778898"/>
                <a:ext cx="7035282" cy="1567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033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6355481" y="3645070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6655272" y="2408224"/>
            <a:ext cx="3549717" cy="15366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0A2E21A-33FC-7147-00B0-D74EC866B6DF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16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Distance metrics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Nearest neighbors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80</a:t>
            </a:fld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31DC106C-8692-31B5-35CC-BC7AA5FE2466}"/>
              </a:ext>
            </a:extLst>
          </p:cNvPr>
          <p:cNvSpPr/>
          <p:nvPr/>
        </p:nvSpPr>
        <p:spPr>
          <a:xfrm>
            <a:off x="4710405" y="3429000"/>
            <a:ext cx="3117980" cy="6768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Can often do better than naïve quadratic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4D9C4C-EE4C-10FF-98EC-530132810892}"/>
              </a:ext>
            </a:extLst>
          </p:cNvPr>
          <p:cNvSpPr/>
          <p:nvPr/>
        </p:nvSpPr>
        <p:spPr>
          <a:xfrm>
            <a:off x="2369198" y="4572001"/>
            <a:ext cx="7035282" cy="9330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br>
              <a:rPr lang="en-US" b="1" dirty="0">
                <a:latin typeface="Lato" panose="020F0502020204030203" pitchFamily="34" charset="77"/>
              </a:rPr>
            </a:br>
            <a:r>
              <a:rPr lang="en-US" b="1" dirty="0">
                <a:latin typeface="Lato" panose="020F0502020204030203" pitchFamily="34" charset="77"/>
              </a:rPr>
              <a:t>Example: </a:t>
            </a:r>
            <a:r>
              <a:rPr lang="en-US" dirty="0">
                <a:latin typeface="Lato" panose="020F0502020204030203" pitchFamily="34" charset="77"/>
              </a:rPr>
              <a:t>KD trees (for Euclidean configuration spaces)</a:t>
            </a:r>
            <a:endParaRPr lang="en-US" b="1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226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Distance metrics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Nearest neighbors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Collision checking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A739CA-1734-0643-D3F6-D9E31DC255D4}"/>
              </a:ext>
            </a:extLst>
          </p:cNvPr>
          <p:cNvSpPr/>
          <p:nvPr/>
        </p:nvSpPr>
        <p:spPr>
          <a:xfrm>
            <a:off x="4719735" y="4352731"/>
            <a:ext cx="3705807" cy="6951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Usually the speed bottleneck. Use existing optimized libraries!</a:t>
            </a:r>
          </a:p>
        </p:txBody>
      </p:sp>
    </p:spTree>
    <p:extLst>
      <p:ext uri="{BB962C8B-B14F-4D97-AF65-F5344CB8AC3E}">
        <p14:creationId xmlns:p14="http://schemas.microsoft.com/office/powerpoint/2010/main" val="2652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Distance metrics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Nearest neighbors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Collision checking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Interpolation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82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A9C58A3-8E94-05F0-8ADD-D12FC2997493}"/>
              </a:ext>
            </a:extLst>
          </p:cNvPr>
          <p:cNvSpPr/>
          <p:nvPr/>
        </p:nvSpPr>
        <p:spPr>
          <a:xfrm>
            <a:off x="3935964" y="5223962"/>
            <a:ext cx="3705807" cy="6951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Linear, polynomial, trapezoidal…</a:t>
            </a:r>
          </a:p>
        </p:txBody>
      </p:sp>
    </p:spTree>
    <p:extLst>
      <p:ext uri="{BB962C8B-B14F-4D97-AF65-F5344CB8AC3E}">
        <p14:creationId xmlns:p14="http://schemas.microsoft.com/office/powerpoint/2010/main" val="236254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033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Otherwise, move </a:t>
            </a:r>
            <a:r>
              <a:rPr lang="en-US" dirty="0" err="1"/>
              <a:t>ccw</a:t>
            </a:r>
            <a:r>
              <a:rPr lang="en-US" dirty="0"/>
              <a:t>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7069853" y="3262123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7372952" y="2408224"/>
            <a:ext cx="2832037" cy="118199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05E77-CD7A-97FF-06DF-C50D62D289AF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12692</TotalTime>
  <Words>2063</Words>
  <Application>Microsoft Macintosh PowerPoint</Application>
  <PresentationFormat>Widescreen</PresentationFormat>
  <Paragraphs>450</Paragraphs>
  <Slides>82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Cambria Math</vt:lpstr>
      <vt:lpstr>Century Schoolbook</vt:lpstr>
      <vt:lpstr>Lato</vt:lpstr>
      <vt:lpstr>Office Theme</vt:lpstr>
      <vt:lpstr>Planning in Continuous Spaces: Motion Planning</vt:lpstr>
      <vt:lpstr>Recap and Preview</vt:lpstr>
      <vt:lpstr>Motion Planning</vt:lpstr>
      <vt:lpstr>Motion Planning Problem Setting</vt:lpstr>
      <vt:lpstr>Motion Planning Solution</vt:lpstr>
      <vt:lpstr>Example: Motion Planning with 2D Shapes</vt:lpstr>
      <vt:lpstr>A Stupidest Possible Algorithm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Sampling-Based Motion Planning</vt:lpstr>
      <vt:lpstr>Rapidly Exploring Random Trees (RRT)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Hyperparameter: Feasibility Check Distance</vt:lpstr>
      <vt:lpstr>Properties of RRT</vt:lpstr>
      <vt:lpstr>Post-Processing with Shortcuts</vt:lpstr>
      <vt:lpstr>Post-Processing with Shortcuts</vt:lpstr>
      <vt:lpstr>Post-Processing with Shortcuts</vt:lpstr>
      <vt:lpstr>Bidirectional RRT</vt:lpstr>
      <vt:lpstr>Demo with 7DOF Robot Arm</vt:lpstr>
      <vt:lpstr>Multi-Query Motion Planning</vt:lpstr>
      <vt:lpstr>Probabilistic Roadmaps (PRMs)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and Why Does Sampling-Based Motion Planning Work?</vt:lpstr>
      <vt:lpstr>Implementation Considerations</vt:lpstr>
      <vt:lpstr>Implementation Considerations</vt:lpstr>
      <vt:lpstr>Implementation Considerations</vt:lpstr>
      <vt:lpstr>Implementation Considerations</vt:lpstr>
      <vt:lpstr>Implementation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Scott Silver</dc:creator>
  <cp:lastModifiedBy>Thomas Scott Silver</cp:lastModifiedBy>
  <cp:revision>614</cp:revision>
  <dcterms:created xsi:type="dcterms:W3CDTF">2021-09-25T14:32:34Z</dcterms:created>
  <dcterms:modified xsi:type="dcterms:W3CDTF">2025-09-27T14:59:03Z</dcterms:modified>
</cp:coreProperties>
</file>